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3" r:id="rId2"/>
    <p:sldId id="282" r:id="rId3"/>
    <p:sldId id="265" r:id="rId4"/>
    <p:sldId id="259" r:id="rId5"/>
    <p:sldId id="260" r:id="rId6"/>
    <p:sldId id="307" r:id="rId7"/>
    <p:sldId id="270" r:id="rId8"/>
    <p:sldId id="308" r:id="rId9"/>
    <p:sldId id="332" r:id="rId10"/>
    <p:sldId id="349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267" r:id="rId19"/>
    <p:sldId id="343" r:id="rId20"/>
    <p:sldId id="345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573A-1187-4C01-AFCC-DE0D86E1A5EA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8E61-5F41-4C6C-860C-32E5E9E9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4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F196-9DE6-476D-A731-B710D02402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9A19-7977-4C8E-B141-C975D90F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017" y="1315146"/>
            <a:ext cx="11372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-Our cruise ship was a tall </a:t>
            </a:r>
            <a:r>
              <a:rPr lang="en-US" sz="3200" u="sng" dirty="0" smtClean="0"/>
              <a:t>vessel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-Mark likes to explore while diving and will </a:t>
            </a:r>
            <a:r>
              <a:rPr lang="en-US" sz="3200" u="sng" dirty="0" smtClean="0"/>
              <a:t>venture</a:t>
            </a:r>
            <a:r>
              <a:rPr lang="en-US" sz="3200" dirty="0" smtClean="0"/>
              <a:t> into dark places.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4017" y="44910"/>
            <a:ext cx="1138492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Warm-Up: Take a ¼ sheet.</a:t>
            </a:r>
          </a:p>
          <a:p>
            <a:endParaRPr lang="en-US" sz="1100" dirty="0" smtClean="0"/>
          </a:p>
          <a:p>
            <a:r>
              <a:rPr lang="en-US" sz="2400" dirty="0" smtClean="0"/>
              <a:t>Read the following sentences. Choose </a:t>
            </a:r>
            <a:r>
              <a:rPr lang="en-US" sz="2400" b="1" u="sng" dirty="0" smtClean="0">
                <a:solidFill>
                  <a:srgbClr val="FF0000"/>
                </a:solidFill>
              </a:rPr>
              <a:t>one</a:t>
            </a:r>
            <a:r>
              <a:rPr lang="en-US" sz="2400" dirty="0" smtClean="0"/>
              <a:t> of the activities below it to complete.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4017" y="6094033"/>
            <a:ext cx="1162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finished, complete Interactive Reading and/or </a:t>
            </a:r>
            <a:r>
              <a:rPr lang="en-US" sz="2400" dirty="0" err="1" smtClean="0"/>
              <a:t>iPractices</a:t>
            </a:r>
            <a:r>
              <a:rPr lang="en-US" sz="2400" dirty="0" smtClean="0"/>
              <a:t>/ Study Plans.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8410" y="4044153"/>
            <a:ext cx="11256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Copy any of the underlined words you don’t know how to say and use the rules for chunking words to determine how to say them.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Choose at least one of the underlined words and write a definition for it using context clues.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Write an antonym for any of the underlined words.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5" y="283335"/>
            <a:ext cx="109212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3.15</a:t>
            </a:r>
          </a:p>
          <a:p>
            <a:r>
              <a:rPr lang="en-US" dirty="0">
                <a:solidFill>
                  <a:srgbClr val="FF0000"/>
                </a:solidFill>
              </a:rPr>
              <a:t>Divert: to change someone’s attention from one thing to another</a:t>
            </a:r>
          </a:p>
          <a:p>
            <a:r>
              <a:rPr lang="en-US" dirty="0"/>
              <a:t>The Power Puff Girls tried to divert Godzilla’s attention by _____________________.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Simmering</a:t>
            </a:r>
            <a:r>
              <a:rPr lang="en-US" dirty="0">
                <a:solidFill>
                  <a:srgbClr val="FF0000"/>
                </a:solidFill>
              </a:rPr>
              <a:t>: starting to get angry or upset</a:t>
            </a:r>
          </a:p>
          <a:p>
            <a:r>
              <a:rPr lang="en-US" dirty="0"/>
              <a:t>Though  the Power Puff Girls looked okay on the outside, they were simmering on the inside because _________________.</a:t>
            </a:r>
          </a:p>
          <a:p>
            <a:r>
              <a:rPr lang="en-US" sz="2400" dirty="0" smtClean="0"/>
              <a:t>3.16</a:t>
            </a:r>
            <a:endParaRPr lang="en-US" sz="2400" dirty="0"/>
          </a:p>
          <a:p>
            <a:r>
              <a:rPr lang="en-US" dirty="0">
                <a:solidFill>
                  <a:srgbClr val="FF0000"/>
                </a:solidFill>
              </a:rPr>
              <a:t>Vessel: large boat or ship</a:t>
            </a:r>
          </a:p>
          <a:p>
            <a:r>
              <a:rPr lang="en-US" dirty="0"/>
              <a:t>Although he spent two and a half years on the large vessel, Mr. Kern was never allowed to ____________________.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Venture</a:t>
            </a:r>
            <a:r>
              <a:rPr lang="en-US" dirty="0">
                <a:solidFill>
                  <a:srgbClr val="FF0000"/>
                </a:solidFill>
              </a:rPr>
              <a:t>: to bravely go somewhere dangerous, risky, or unknown</a:t>
            </a:r>
          </a:p>
          <a:p>
            <a:r>
              <a:rPr lang="en-US" dirty="0"/>
              <a:t>Pilots from the USS Saratoga venture off into the __________________________.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" y="299232"/>
            <a:ext cx="9496533" cy="4878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7" y="4168107"/>
            <a:ext cx="2713740" cy="2665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877" y="166332"/>
            <a:ext cx="3048000" cy="33337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68465" y="1171977"/>
            <a:ext cx="4529327" cy="1455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16732" y="2738270"/>
            <a:ext cx="746975" cy="14298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8642" y="5628068"/>
            <a:ext cx="40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Lynmouth</a:t>
            </a:r>
            <a:r>
              <a:rPr lang="en-US" dirty="0" smtClean="0"/>
              <a:t>,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9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47" y="490671"/>
            <a:ext cx="5315214" cy="3694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714" y="142941"/>
            <a:ext cx="5035101" cy="3500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776" y="3643178"/>
            <a:ext cx="4112384" cy="30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" y="184933"/>
            <a:ext cx="5033190" cy="3562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91" y="184933"/>
            <a:ext cx="6214057" cy="3728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53" y="3903035"/>
            <a:ext cx="4062010" cy="257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55" y="4067914"/>
            <a:ext cx="3906927" cy="2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5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1" y="430838"/>
            <a:ext cx="8232105" cy="46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1" y="0"/>
            <a:ext cx="7418231" cy="4636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60" y="2794716"/>
            <a:ext cx="6663965" cy="37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6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9562"/>
            <a:ext cx="119062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88800"/>
            <a:ext cx="10988160" cy="61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6" y="388981"/>
            <a:ext cx="9524773" cy="6179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4135" y="1300766"/>
            <a:ext cx="242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At the Edge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290" y="2756079"/>
            <a:ext cx="405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Lynmouth’s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Challenge</a:t>
            </a:r>
          </a:p>
          <a:p>
            <a:endParaRPr lang="en-US" sz="28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7133" y="1716264"/>
            <a:ext cx="2781836" cy="9233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Summarizing</a:t>
            </a:r>
          </a:p>
          <a:p>
            <a:endParaRPr 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Questioning</a:t>
            </a:r>
            <a:endParaRPr 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2" y="0"/>
            <a:ext cx="1141068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Part A</a:t>
            </a:r>
          </a:p>
          <a:p>
            <a:r>
              <a:rPr lang="en-US" sz="3600" dirty="0" smtClean="0"/>
              <a:t>What is the central idea of the </a:t>
            </a:r>
            <a:r>
              <a:rPr lang="en-US" sz="3600" dirty="0" smtClean="0"/>
              <a:t>story  “</a:t>
            </a:r>
            <a:r>
              <a:rPr lang="en-US" sz="3600" dirty="0" err="1" smtClean="0"/>
              <a:t>Lynmouth’s</a:t>
            </a:r>
            <a:r>
              <a:rPr lang="en-US" sz="3600" dirty="0" smtClean="0"/>
              <a:t> Challenge?”</a:t>
            </a:r>
            <a:endParaRPr lang="en-US" sz="3600" dirty="0" smtClean="0"/>
          </a:p>
          <a:p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story of the Forrest Hall has been passed down from one generation to the next.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/>
              <a:t>The men of </a:t>
            </a:r>
            <a:r>
              <a:rPr lang="en-US" sz="3600" dirty="0" err="1"/>
              <a:t>Lynmouth</a:t>
            </a:r>
            <a:r>
              <a:rPr lang="en-US" sz="3600" dirty="0"/>
              <a:t> </a:t>
            </a:r>
            <a:r>
              <a:rPr lang="en-US" sz="3600" dirty="0" smtClean="0"/>
              <a:t>worked hard and risked </a:t>
            </a:r>
            <a:r>
              <a:rPr lang="en-US" sz="3600" dirty="0"/>
              <a:t>their lives to save sailors of the </a:t>
            </a:r>
            <a:r>
              <a:rPr lang="en-US" sz="3600" i="1" dirty="0"/>
              <a:t>Forrest Hall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There were enough men on the Forrest Hall to save the ship, but they waited on the men from </a:t>
            </a:r>
            <a:r>
              <a:rPr lang="en-US" sz="3600" dirty="0" err="1" smtClean="0"/>
              <a:t>Lynmouth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men of the Forrest Hall were starving and near death when they were saved by the men of Barry.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883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6527" y="232410"/>
            <a:ext cx="6804089" cy="64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3" y="193183"/>
            <a:ext cx="1141068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dirty="0" smtClean="0"/>
              <a:t>Part </a:t>
            </a:r>
            <a:r>
              <a:rPr lang="en-US" sz="3600" dirty="0"/>
              <a:t>B </a:t>
            </a:r>
            <a:r>
              <a:rPr lang="en-US" sz="2400" dirty="0"/>
              <a:t>The men of </a:t>
            </a:r>
            <a:r>
              <a:rPr lang="en-US" sz="2400" dirty="0" err="1"/>
              <a:t>Lynmouth</a:t>
            </a:r>
            <a:r>
              <a:rPr lang="en-US" sz="2400" dirty="0"/>
              <a:t> </a:t>
            </a:r>
            <a:r>
              <a:rPr lang="en-US" sz="2400" dirty="0" smtClean="0"/>
              <a:t>worked hard and risked </a:t>
            </a:r>
            <a:r>
              <a:rPr lang="en-US" sz="2400" dirty="0"/>
              <a:t>their lives to save sailors of the </a:t>
            </a:r>
            <a:r>
              <a:rPr lang="en-US" sz="2400" i="1" dirty="0"/>
              <a:t>Forrest </a:t>
            </a:r>
            <a:r>
              <a:rPr lang="en-US" sz="2400" i="1" dirty="0" smtClean="0"/>
              <a:t>Hall.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200" dirty="0" smtClean="0"/>
              <a:t>Which </a:t>
            </a:r>
            <a:r>
              <a:rPr lang="en-US" sz="3200" dirty="0" smtClean="0"/>
              <a:t>two of the following </a:t>
            </a:r>
            <a:r>
              <a:rPr lang="en-US" sz="3200" dirty="0" smtClean="0"/>
              <a:t>details support </a:t>
            </a:r>
            <a:r>
              <a:rPr lang="en-US" sz="3200" dirty="0" smtClean="0"/>
              <a:t>your answer to Part A?</a:t>
            </a:r>
          </a:p>
          <a:p>
            <a:r>
              <a:rPr lang="en-US" sz="3200" dirty="0" smtClean="0"/>
              <a:t>A</a:t>
            </a:r>
            <a:r>
              <a:rPr lang="en-US" sz="3200" dirty="0" smtClean="0"/>
              <a:t>. </a:t>
            </a:r>
            <a:r>
              <a:rPr lang="en-US" sz="3200" dirty="0" smtClean="0"/>
              <a:t>After a night of hauling the lifeboat over land, the men rowed for an hour more in the stormy sea to reach the </a:t>
            </a:r>
            <a:r>
              <a:rPr lang="en-US" sz="3200" i="1" dirty="0" smtClean="0"/>
              <a:t>Forrest Hall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B. </a:t>
            </a:r>
            <a:r>
              <a:rPr lang="en-US" sz="3200" dirty="0" smtClean="0"/>
              <a:t>The next day the seas were calm.</a:t>
            </a:r>
            <a:endParaRPr lang="en-US" sz="3200" dirty="0"/>
          </a:p>
          <a:p>
            <a:r>
              <a:rPr lang="en-US" sz="3200" dirty="0" smtClean="0"/>
              <a:t>C. </a:t>
            </a:r>
            <a:r>
              <a:rPr lang="en-US" sz="3200" dirty="0" smtClean="0"/>
              <a:t>There was one town nearby that had a sheltered cove.</a:t>
            </a:r>
            <a:endParaRPr lang="en-US" sz="3200" dirty="0" smtClean="0"/>
          </a:p>
          <a:p>
            <a:r>
              <a:rPr lang="en-US" sz="3200" dirty="0" smtClean="0"/>
              <a:t>D. </a:t>
            </a:r>
            <a:r>
              <a:rPr lang="en-US" sz="3200" dirty="0" smtClean="0"/>
              <a:t>On January 12, 1899, wind battered the tiny seaside village of </a:t>
            </a:r>
            <a:r>
              <a:rPr lang="en-US" sz="3200" dirty="0" err="1" smtClean="0"/>
              <a:t>Lynmouth</a:t>
            </a:r>
            <a:r>
              <a:rPr lang="en-US" sz="3200" dirty="0" smtClean="0"/>
              <a:t>, England, shattering windows and blasting doors.</a:t>
            </a:r>
            <a:endParaRPr lang="en-US" sz="3200" dirty="0" smtClean="0"/>
          </a:p>
          <a:p>
            <a:r>
              <a:rPr lang="en-US" sz="3200" dirty="0" smtClean="0"/>
              <a:t>E. </a:t>
            </a:r>
            <a:r>
              <a:rPr lang="en-US" sz="3200" dirty="0" smtClean="0"/>
              <a:t>With everyone’s help the carriage was lifted, the wheel reattached, and the pushing and pulling resumed. Hours later they arrived at the top of the hill, 1,000 feet above </a:t>
            </a:r>
            <a:r>
              <a:rPr lang="en-US" sz="3200" dirty="0" err="1" smtClean="0"/>
              <a:t>Lynmouth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endParaRPr lang="en-US" sz="3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1917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" y="283335"/>
            <a:ext cx="110114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Work Time:</a:t>
            </a:r>
          </a:p>
          <a:p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Any incomplete </a:t>
            </a:r>
            <a:r>
              <a:rPr lang="en-US" sz="3600" dirty="0" err="1" smtClean="0"/>
              <a:t>iPractices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Interactive Reading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Unit 3 Grammar Study </a:t>
            </a:r>
            <a:r>
              <a:rPr lang="en-US" sz="3600" dirty="0" smtClean="0"/>
              <a:t>Plan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Vocabulary Study Plan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Spelling Study Plan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Independent Reading</a:t>
            </a:r>
          </a:p>
          <a:p>
            <a:pPr marL="342900" indent="-34290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56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450761"/>
            <a:ext cx="11024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Wrap Up</a:t>
            </a:r>
          </a:p>
          <a:p>
            <a:endParaRPr lang="en-US" sz="3600" dirty="0" smtClean="0"/>
          </a:p>
          <a:p>
            <a:r>
              <a:rPr lang="en-US" sz="3600" dirty="0" smtClean="0"/>
              <a:t>What is the greatest venture you </a:t>
            </a:r>
            <a:r>
              <a:rPr lang="en-US" sz="3600" smtClean="0"/>
              <a:t>have ever been on?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351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47" y="1336719"/>
            <a:ext cx="9696796" cy="42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62" y="398239"/>
            <a:ext cx="7653605" cy="6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0"/>
            <a:ext cx="1162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64651"/>
              </p:ext>
            </p:extLst>
          </p:nvPr>
        </p:nvGraphicFramePr>
        <p:xfrm>
          <a:off x="98431" y="38637"/>
          <a:ext cx="11951593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2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44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Agenda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44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(min.’s)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Unit: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Taking Chances</a:t>
                      </a:r>
                      <a:endParaRPr lang="en-US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Essential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Question: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What makes some people push the limits?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Interactive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Vocabulary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(vessel, venture)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Read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Aloud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At the Edge (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Chapter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4, section 1: “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Lynmouth’s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Challenge”</a:t>
                      </a: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</a:rPr>
                        <a:t>Questioning, Predicting, Summarizing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Classroom Conversation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Whole Group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(Central Idea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Work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Time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(3.14 Plan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an Argumentative Paragraph and 3.14 Write an Argumentative Paragraph)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95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Wrap-Up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710" y="382298"/>
            <a:ext cx="1155234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3.16</a:t>
            </a:r>
            <a:endParaRPr lang="en-US" sz="40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Vessel</a:t>
            </a:r>
            <a:r>
              <a:rPr lang="en-US" sz="3200" dirty="0" smtClean="0">
                <a:solidFill>
                  <a:srgbClr val="FF0000"/>
                </a:solidFill>
              </a:rPr>
              <a:t>: large boat or ship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Although he spent two and a half years on the large vessel, Mr. Kern was never allowed to ____________________.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Venture</a:t>
            </a:r>
            <a:r>
              <a:rPr lang="en-US" sz="3200" dirty="0">
                <a:solidFill>
                  <a:srgbClr val="FF0000"/>
                </a:solidFill>
              </a:rPr>
              <a:t>: to bravely go somewhere dangerous, risky, or unknown</a:t>
            </a:r>
          </a:p>
          <a:p>
            <a:r>
              <a:rPr lang="en-US" sz="3200" dirty="0" smtClean="0"/>
              <a:t>Pilots from the USS Saratoga venture off into the __________________________.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AutoShape 2" descr="Image result for uss saratoga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1" y="2644033"/>
            <a:ext cx="3277974" cy="232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29" y="2644033"/>
            <a:ext cx="3499565" cy="232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79" y="2713293"/>
            <a:ext cx="3883485" cy="22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257577"/>
            <a:ext cx="111659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3.1</a:t>
            </a:r>
          </a:p>
          <a:p>
            <a:r>
              <a:rPr lang="en-US" dirty="0">
                <a:solidFill>
                  <a:srgbClr val="FF0000"/>
                </a:solidFill>
              </a:rPr>
              <a:t>Evacuate: Leave a place in an organized manner.</a:t>
            </a:r>
          </a:p>
          <a:p>
            <a:r>
              <a:rPr lang="en-US" dirty="0"/>
              <a:t>In World War II, the bombing was </a:t>
            </a:r>
            <a:r>
              <a:rPr lang="en-US" dirty="0" smtClean="0"/>
              <a:t>so </a:t>
            </a:r>
            <a:r>
              <a:rPr lang="en-US" dirty="0"/>
              <a:t>bad in London that the </a:t>
            </a:r>
            <a:r>
              <a:rPr lang="en-US" dirty="0" smtClean="0"/>
              <a:t>children _____________ </a:t>
            </a:r>
            <a:r>
              <a:rPr lang="en-US" dirty="0"/>
              <a:t>to evacuate.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Valiant</a:t>
            </a:r>
            <a:r>
              <a:rPr lang="en-US" dirty="0">
                <a:solidFill>
                  <a:srgbClr val="FF0000"/>
                </a:solidFill>
              </a:rPr>
              <a:t>: Full of courage. Brave. </a:t>
            </a:r>
          </a:p>
          <a:p>
            <a:r>
              <a:rPr lang="en-US" dirty="0"/>
              <a:t>The British soldiers were valiant when they _____________.</a:t>
            </a:r>
          </a:p>
          <a:p>
            <a:r>
              <a:rPr lang="en-US" dirty="0" smtClean="0"/>
              <a:t>3.2</a:t>
            </a:r>
          </a:p>
          <a:p>
            <a:r>
              <a:rPr lang="en-US" dirty="0">
                <a:solidFill>
                  <a:srgbClr val="FF0000"/>
                </a:solidFill>
              </a:rPr>
              <a:t>Piercing: Loud and shrill.</a:t>
            </a:r>
          </a:p>
          <a:p>
            <a:r>
              <a:rPr lang="en-US" dirty="0"/>
              <a:t>___________ gave a piercing _____ when ________________.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Mutiny</a:t>
            </a:r>
            <a:r>
              <a:rPr lang="en-US" dirty="0">
                <a:solidFill>
                  <a:srgbClr val="FF0000"/>
                </a:solidFill>
              </a:rPr>
              <a:t>: Refusal to obey orders given </a:t>
            </a:r>
            <a:r>
              <a:rPr lang="en-US" dirty="0" smtClean="0">
                <a:solidFill>
                  <a:srgbClr val="FF0000"/>
                </a:solidFill>
              </a:rPr>
              <a:t>by </a:t>
            </a:r>
            <a:r>
              <a:rPr lang="en-US" dirty="0">
                <a:solidFill>
                  <a:srgbClr val="FF0000"/>
                </a:solidFill>
              </a:rPr>
              <a:t>someone in charge, especially </a:t>
            </a:r>
            <a:r>
              <a:rPr lang="en-US" dirty="0" smtClean="0">
                <a:solidFill>
                  <a:srgbClr val="FF0000"/>
                </a:solidFill>
              </a:rPr>
              <a:t>sailors </a:t>
            </a:r>
            <a:r>
              <a:rPr lang="en-US" dirty="0">
                <a:solidFill>
                  <a:srgbClr val="FF0000"/>
                </a:solidFill>
              </a:rPr>
              <a:t>or soldiers against </a:t>
            </a:r>
            <a:r>
              <a:rPr lang="en-US" dirty="0" smtClean="0">
                <a:solidFill>
                  <a:srgbClr val="FF0000"/>
                </a:solidFill>
              </a:rPr>
              <a:t>their officers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The ship’s captain was injured </a:t>
            </a:r>
            <a:r>
              <a:rPr lang="en-US" dirty="0" smtClean="0"/>
              <a:t>when </a:t>
            </a:r>
            <a:r>
              <a:rPr lang="en-US" dirty="0"/>
              <a:t>the ________ held a mutiny.</a:t>
            </a:r>
          </a:p>
          <a:p>
            <a:r>
              <a:rPr lang="en-US" dirty="0" smtClean="0"/>
              <a:t>3.3</a:t>
            </a:r>
          </a:p>
          <a:p>
            <a:r>
              <a:rPr lang="en-US" dirty="0">
                <a:solidFill>
                  <a:srgbClr val="FF0000"/>
                </a:solidFill>
              </a:rPr>
              <a:t>Ease: Without difficulty.</a:t>
            </a:r>
          </a:p>
          <a:p>
            <a:r>
              <a:rPr lang="en-US" dirty="0"/>
              <a:t>The Hulk could _____________ with ease.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Altering</a:t>
            </a:r>
            <a:r>
              <a:rPr lang="en-US" dirty="0">
                <a:solidFill>
                  <a:srgbClr val="FF0000"/>
                </a:solidFill>
              </a:rPr>
              <a:t>: Changing or making something different. </a:t>
            </a:r>
          </a:p>
          <a:p>
            <a:r>
              <a:rPr lang="en-US" dirty="0"/>
              <a:t>__________ could not become ________ without altering </a:t>
            </a:r>
            <a:r>
              <a:rPr lang="en-US" dirty="0" smtClean="0"/>
              <a:t>____________.</a:t>
            </a:r>
          </a:p>
          <a:p>
            <a:r>
              <a:rPr lang="en-US" dirty="0" smtClean="0"/>
              <a:t>3.4</a:t>
            </a:r>
          </a:p>
          <a:p>
            <a:r>
              <a:rPr lang="en-US" dirty="0">
                <a:solidFill>
                  <a:srgbClr val="FF0000"/>
                </a:solidFill>
              </a:rPr>
              <a:t>Brilliant: Very bright or intense.</a:t>
            </a:r>
          </a:p>
          <a:p>
            <a:r>
              <a:rPr lang="en-US" dirty="0"/>
              <a:t>After the Alien kidnapped me, I stood looking at the brilliant colors on _____________.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Clinging</a:t>
            </a:r>
            <a:r>
              <a:rPr lang="en-US" dirty="0">
                <a:solidFill>
                  <a:srgbClr val="FF0000"/>
                </a:solidFill>
              </a:rPr>
              <a:t>: Holding on tightly. </a:t>
            </a:r>
          </a:p>
          <a:p>
            <a:r>
              <a:rPr lang="en-US" dirty="0"/>
              <a:t>I could not help clinging on to __________ as the Alien threw me from </a:t>
            </a:r>
            <a:r>
              <a:rPr lang="en-US" dirty="0" smtClean="0"/>
              <a:t>____________.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257577"/>
            <a:ext cx="111659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3.6</a:t>
            </a:r>
          </a:p>
          <a:p>
            <a:r>
              <a:rPr lang="en-US" dirty="0">
                <a:solidFill>
                  <a:srgbClr val="FF0000"/>
                </a:solidFill>
              </a:rPr>
              <a:t>Stabilize: to make or hold something firm or steady</a:t>
            </a:r>
          </a:p>
          <a:p>
            <a:r>
              <a:rPr lang="en-US" dirty="0"/>
              <a:t>When he flies, Superman uses ______________ to stabilize himself.</a:t>
            </a:r>
          </a:p>
          <a:p>
            <a:r>
              <a:rPr lang="en-US" dirty="0">
                <a:solidFill>
                  <a:srgbClr val="FF0000"/>
                </a:solidFill>
              </a:rPr>
              <a:t>Amble: walk at a slow, relaxed pace</a:t>
            </a:r>
          </a:p>
          <a:p>
            <a:r>
              <a:rPr lang="en-US" dirty="0"/>
              <a:t>Fred loved to amble down the street with </a:t>
            </a:r>
            <a:r>
              <a:rPr lang="en-US" dirty="0" smtClean="0"/>
              <a:t>______________.</a:t>
            </a:r>
          </a:p>
          <a:p>
            <a:r>
              <a:rPr lang="en-US" dirty="0"/>
              <a:t>3.7</a:t>
            </a:r>
          </a:p>
          <a:p>
            <a:r>
              <a:rPr lang="en-US" dirty="0">
                <a:solidFill>
                  <a:srgbClr val="FF0000"/>
                </a:solidFill>
              </a:rPr>
              <a:t>Pondered: Thought very seriously and carefully about something.</a:t>
            </a:r>
          </a:p>
          <a:p>
            <a:r>
              <a:rPr lang="en-US" dirty="0"/>
              <a:t>Humpty Dumpty sat on the wall pondering if _____________________.</a:t>
            </a:r>
          </a:p>
          <a:p>
            <a:r>
              <a:rPr lang="en-US" dirty="0">
                <a:solidFill>
                  <a:srgbClr val="FF0000"/>
                </a:solidFill>
              </a:rPr>
              <a:t>Rumors: Information passed from one </a:t>
            </a:r>
            <a:r>
              <a:rPr lang="en-US" dirty="0" smtClean="0">
                <a:solidFill>
                  <a:srgbClr val="FF0000"/>
                </a:solidFill>
              </a:rPr>
              <a:t>person to </a:t>
            </a:r>
            <a:r>
              <a:rPr lang="en-US" dirty="0">
                <a:solidFill>
                  <a:srgbClr val="FF0000"/>
                </a:solidFill>
              </a:rPr>
              <a:t>another that may or may not be true; gossip.</a:t>
            </a:r>
          </a:p>
          <a:p>
            <a:r>
              <a:rPr lang="en-US" dirty="0"/>
              <a:t>No one wanted to believe the </a:t>
            </a:r>
            <a:r>
              <a:rPr lang="en-US" dirty="0" smtClean="0"/>
              <a:t>rumors that </a:t>
            </a:r>
            <a:r>
              <a:rPr lang="en-US" dirty="0"/>
              <a:t>the elephant really was </a:t>
            </a:r>
            <a:r>
              <a:rPr lang="en-US" dirty="0" smtClean="0"/>
              <a:t>_____________. </a:t>
            </a:r>
            <a:endParaRPr lang="en-US" dirty="0"/>
          </a:p>
          <a:p>
            <a:r>
              <a:rPr lang="en-US" dirty="0"/>
              <a:t>3.8</a:t>
            </a:r>
          </a:p>
          <a:p>
            <a:r>
              <a:rPr lang="en-US" dirty="0">
                <a:solidFill>
                  <a:srgbClr val="FF0000"/>
                </a:solidFill>
              </a:rPr>
              <a:t>Preserve: To keep something from change or unwanted harm. Protect.</a:t>
            </a:r>
          </a:p>
          <a:p>
            <a:r>
              <a:rPr lang="en-US" dirty="0"/>
              <a:t>To preserve the environment, </a:t>
            </a:r>
            <a:r>
              <a:rPr lang="en-US" dirty="0" smtClean="0"/>
              <a:t>people </a:t>
            </a:r>
            <a:r>
              <a:rPr lang="en-US" dirty="0"/>
              <a:t>often ____________.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Escort</a:t>
            </a:r>
            <a:r>
              <a:rPr lang="en-US" dirty="0">
                <a:solidFill>
                  <a:srgbClr val="FF0000"/>
                </a:solidFill>
              </a:rPr>
              <a:t>: To walk or drive with </a:t>
            </a:r>
            <a:r>
              <a:rPr lang="en-US" dirty="0" smtClean="0">
                <a:solidFill>
                  <a:srgbClr val="FF0000"/>
                </a:solidFill>
              </a:rPr>
              <a:t>someone </a:t>
            </a:r>
            <a:r>
              <a:rPr lang="en-US" dirty="0">
                <a:solidFill>
                  <a:srgbClr val="FF0000"/>
                </a:solidFill>
              </a:rPr>
              <a:t>or something for protection.</a:t>
            </a:r>
          </a:p>
          <a:p>
            <a:r>
              <a:rPr lang="en-US" dirty="0"/>
              <a:t>It is the job of the secret </a:t>
            </a:r>
            <a:r>
              <a:rPr lang="en-US" dirty="0" smtClean="0"/>
              <a:t>service to </a:t>
            </a:r>
            <a:r>
              <a:rPr lang="en-US" dirty="0"/>
              <a:t>escort ___________. </a:t>
            </a:r>
          </a:p>
          <a:p>
            <a:r>
              <a:rPr lang="en-US" dirty="0"/>
              <a:t>3.9</a:t>
            </a:r>
          </a:p>
          <a:p>
            <a:r>
              <a:rPr lang="en-US" dirty="0">
                <a:solidFill>
                  <a:srgbClr val="FF0000"/>
                </a:solidFill>
              </a:rPr>
              <a:t>Descend: To move from a higher place to a lower place.</a:t>
            </a:r>
          </a:p>
          <a:p>
            <a:r>
              <a:rPr lang="en-US" dirty="0"/>
              <a:t>The hot air balloon began to descend rapidly when _________________.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Fissure</a:t>
            </a:r>
            <a:r>
              <a:rPr lang="en-US" dirty="0">
                <a:solidFill>
                  <a:srgbClr val="FF0000"/>
                </a:solidFill>
              </a:rPr>
              <a:t>: a split or crack in a rock or the Earth.</a:t>
            </a:r>
          </a:p>
          <a:p>
            <a:r>
              <a:rPr lang="en-US" dirty="0"/>
              <a:t>The Thing got very angry and __________, causing fissures in the mountain.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67425"/>
            <a:ext cx="11436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Oppression: cruel or unjust treatment of people</a:t>
            </a:r>
          </a:p>
          <a:p>
            <a:r>
              <a:rPr lang="en-US" dirty="0" smtClean="0"/>
              <a:t>It was there, too, when Irena </a:t>
            </a:r>
            <a:r>
              <a:rPr lang="en-US" dirty="0" err="1" smtClean="0"/>
              <a:t>Sendlerowa</a:t>
            </a:r>
            <a:r>
              <a:rPr lang="en-US" dirty="0" smtClean="0"/>
              <a:t>, a twenty-nine-year-old social worker, fought in secret to save the lives of the Jews of Warsaw, targets of Nazi oppression.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Infiltrated: to move into an area secretly in order to cause someone harm</a:t>
            </a:r>
          </a:p>
          <a:p>
            <a:r>
              <a:rPr lang="en-US" dirty="0" smtClean="0"/>
              <a:t>Disguised as a nurse, she infiltrated the heavily guarded ghettos.</a:t>
            </a:r>
          </a:p>
          <a:p>
            <a:r>
              <a:rPr lang="en-US" dirty="0" smtClean="0"/>
              <a:t>3.12</a:t>
            </a:r>
          </a:p>
          <a:p>
            <a:r>
              <a:rPr lang="en-US" dirty="0">
                <a:solidFill>
                  <a:srgbClr val="FF0000"/>
                </a:solidFill>
              </a:rPr>
              <a:t>Exterminate: To kill or destroy completely.</a:t>
            </a:r>
          </a:p>
          <a:p>
            <a:r>
              <a:rPr lang="en-US" dirty="0"/>
              <a:t>Hitler ____________ to exterminate all of the Jewish people in his concentration camps.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Operational</a:t>
            </a:r>
            <a:r>
              <a:rPr lang="en-US" dirty="0">
                <a:solidFill>
                  <a:srgbClr val="FF0000"/>
                </a:solidFill>
              </a:rPr>
              <a:t>: Ready to be used.</a:t>
            </a:r>
          </a:p>
          <a:p>
            <a:r>
              <a:rPr lang="en-US" dirty="0"/>
              <a:t>The ________________were operational for nearly 12 and a half years during the Holocaust</a:t>
            </a:r>
            <a:r>
              <a:rPr lang="en-US" dirty="0" smtClean="0"/>
              <a:t>.</a:t>
            </a:r>
          </a:p>
          <a:p>
            <a:r>
              <a:rPr lang="en-US" dirty="0"/>
              <a:t>3.13</a:t>
            </a:r>
          </a:p>
          <a:p>
            <a:r>
              <a:rPr lang="en-US" dirty="0">
                <a:solidFill>
                  <a:srgbClr val="FF0000"/>
                </a:solidFill>
              </a:rPr>
              <a:t>Similar: Alike in some way.</a:t>
            </a:r>
          </a:p>
          <a:p>
            <a:r>
              <a:rPr lang="en-US" dirty="0"/>
              <a:t>Hitler ____________ to exterminate all of the Jewish people in his concentration camps.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Frail</a:t>
            </a:r>
            <a:r>
              <a:rPr lang="en-US" dirty="0">
                <a:solidFill>
                  <a:srgbClr val="FF0000"/>
                </a:solidFill>
              </a:rPr>
              <a:t>: Physically weak and thin.</a:t>
            </a:r>
          </a:p>
          <a:p>
            <a:r>
              <a:rPr lang="en-US" dirty="0"/>
              <a:t>The ________________were operational for nearly 12 and a half years during the Holocaust.</a:t>
            </a:r>
          </a:p>
          <a:p>
            <a:r>
              <a:rPr lang="en-US" dirty="0"/>
              <a:t>3.14</a:t>
            </a:r>
          </a:p>
          <a:p>
            <a:r>
              <a:rPr lang="en-US" dirty="0">
                <a:solidFill>
                  <a:srgbClr val="FF0000"/>
                </a:solidFill>
              </a:rPr>
              <a:t>Condemned: given a strong punishment; sentenced</a:t>
            </a:r>
          </a:p>
          <a:p>
            <a:r>
              <a:rPr lang="en-US" dirty="0"/>
              <a:t>With a swing of his gavel, the judge condemned the clown to 20 years for _________________________.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Forge</a:t>
            </a:r>
            <a:r>
              <a:rPr lang="en-US" dirty="0">
                <a:solidFill>
                  <a:srgbClr val="FF0000"/>
                </a:solidFill>
              </a:rPr>
              <a:t>: to make, shape, or form with careful effort; to develop something new</a:t>
            </a:r>
          </a:p>
          <a:p>
            <a:r>
              <a:rPr lang="en-US" dirty="0"/>
              <a:t>After his 20 years in prison, the clown tried to forge a new life as a _______________.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5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1199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Kern, Jonathan D.</dc:creator>
  <cp:lastModifiedBy>Kern, Jonathan D.</cp:lastModifiedBy>
  <cp:revision>159</cp:revision>
  <cp:lastPrinted>2017-02-02T21:08:18Z</cp:lastPrinted>
  <dcterms:created xsi:type="dcterms:W3CDTF">2017-01-19T20:10:21Z</dcterms:created>
  <dcterms:modified xsi:type="dcterms:W3CDTF">2017-03-08T01:28:00Z</dcterms:modified>
</cp:coreProperties>
</file>